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058400" cy="7772400"/>
  <p:notesSz cx="6858000" cy="9144000"/>
  <p:embeddedFontLst>
    <p:embeddedFont>
      <p:font typeface="Flatlion" panose="02000503000000020003" charset="0"/>
      <p:regular r:id="rId3"/>
    </p:embeddedFont>
    <p:embeddedFont>
      <p:font typeface="Open Sans" panose="020B0606030504020204" pitchFamily="34" charset="0"/>
      <p:regular r:id="rId4"/>
    </p:embeddedFont>
    <p:embeddedFont>
      <p:font typeface="Open Sans Bold" panose="020B0806030504020204" charset="0"/>
      <p:regular r:id="rId5"/>
    </p:embeddedFont>
    <p:embeddedFont>
      <p:font typeface="Open Sans Medium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8" d="100"/>
          <a:sy n="68" d="100"/>
        </p:scale>
        <p:origin x="104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0061359" cy="7772400"/>
          </a:xfrm>
          <a:custGeom>
            <a:avLst/>
            <a:gdLst/>
            <a:ahLst/>
            <a:cxnLst/>
            <a:rect l="l" t="t" r="r" b="b"/>
            <a:pathLst>
              <a:path w="10061359" h="7772400">
                <a:moveTo>
                  <a:pt x="0" y="0"/>
                </a:moveTo>
                <a:lnTo>
                  <a:pt x="10061359" y="0"/>
                </a:lnTo>
                <a:lnTo>
                  <a:pt x="10061359" y="7772400"/>
                </a:lnTo>
                <a:lnTo>
                  <a:pt x="0" y="77724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AutoShape 3"/>
          <p:cNvSpPr/>
          <p:nvPr/>
        </p:nvSpPr>
        <p:spPr>
          <a:xfrm>
            <a:off x="666691" y="6808303"/>
            <a:ext cx="1841777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357564" y="495875"/>
            <a:ext cx="3680171" cy="800437"/>
          </a:xfrm>
          <a:custGeom>
            <a:avLst/>
            <a:gdLst/>
            <a:ahLst/>
            <a:cxnLst/>
            <a:rect l="l" t="t" r="r" b="b"/>
            <a:pathLst>
              <a:path w="3680171" h="800437">
                <a:moveTo>
                  <a:pt x="0" y="0"/>
                </a:moveTo>
                <a:lnTo>
                  <a:pt x="3680172" y="0"/>
                </a:lnTo>
                <a:lnTo>
                  <a:pt x="3680172" y="800437"/>
                </a:lnTo>
                <a:lnTo>
                  <a:pt x="0" y="8004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AutoShape 6"/>
          <p:cNvSpPr/>
          <p:nvPr/>
        </p:nvSpPr>
        <p:spPr>
          <a:xfrm>
            <a:off x="579547" y="4156096"/>
            <a:ext cx="4719354" cy="0"/>
          </a:xfrm>
          <a:prstGeom prst="line">
            <a:avLst/>
          </a:prstGeom>
          <a:ln w="19050" cap="flat">
            <a:solidFill>
              <a:srgbClr val="073A6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7"/>
          <p:cNvGrpSpPr/>
          <p:nvPr/>
        </p:nvGrpSpPr>
        <p:grpSpPr>
          <a:xfrm>
            <a:off x="7198971" y="0"/>
            <a:ext cx="1832658" cy="7772400"/>
            <a:chOff x="0" y="0"/>
            <a:chExt cx="638835" cy="270933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8835" cy="2709333"/>
            </a:xfrm>
            <a:custGeom>
              <a:avLst/>
              <a:gdLst/>
              <a:ahLst/>
              <a:cxnLst/>
              <a:rect l="l" t="t" r="r" b="b"/>
              <a:pathLst>
                <a:path w="638835" h="2709333">
                  <a:moveTo>
                    <a:pt x="0" y="0"/>
                  </a:moveTo>
                  <a:lnTo>
                    <a:pt x="638835" y="0"/>
                  </a:lnTo>
                  <a:lnTo>
                    <a:pt x="638835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96B964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23825"/>
              <a:ext cx="638835" cy="28331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53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2964923" y="-64175"/>
            <a:ext cx="7093477" cy="7770114"/>
          </a:xfrm>
          <a:custGeom>
            <a:avLst/>
            <a:gdLst/>
            <a:ahLst/>
            <a:cxnLst/>
            <a:rect l="l" t="t" r="r" b="b"/>
            <a:pathLst>
              <a:path w="7093477" h="7770114">
                <a:moveTo>
                  <a:pt x="0" y="0"/>
                </a:moveTo>
                <a:lnTo>
                  <a:pt x="7093477" y="0"/>
                </a:lnTo>
                <a:lnTo>
                  <a:pt x="7093477" y="7770114"/>
                </a:lnTo>
                <a:lnTo>
                  <a:pt x="0" y="777011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179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659043" y="6874291"/>
            <a:ext cx="1395089" cy="178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23"/>
              </a:lnSpc>
            </a:pPr>
            <a:r>
              <a:rPr lang="en-US" sz="1128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Stewart Foley, CFA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59043" y="7033763"/>
            <a:ext cx="1862877" cy="134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00"/>
              </a:lnSpc>
            </a:pPr>
            <a:r>
              <a:rPr lang="en-US" sz="786" b="1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Managing Partner, InsuranceAUM.com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66691" y="6240922"/>
            <a:ext cx="3260725" cy="6788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414"/>
              </a:lnSpc>
            </a:pPr>
            <a:r>
              <a:rPr lang="en-US" sz="4331">
                <a:solidFill>
                  <a:srgbClr val="FFFFFF"/>
                </a:solidFill>
                <a:latin typeface="Flatlion"/>
                <a:ea typeface="Flatlion"/>
                <a:cs typeface="Flatlion"/>
                <a:sym typeface="Flatlion"/>
              </a:rPr>
              <a:t>Stewart Foley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0058" y="2761238"/>
            <a:ext cx="3622029" cy="279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14"/>
              </a:lnSpc>
            </a:pPr>
            <a:r>
              <a:rPr lang="en-US" sz="1542" spc="433">
                <a:solidFill>
                  <a:srgbClr val="073A61"/>
                </a:solidFill>
                <a:latin typeface="Open Sans"/>
                <a:ea typeface="Open Sans"/>
                <a:cs typeface="Open Sans"/>
                <a:sym typeface="Open Sans"/>
              </a:rPr>
              <a:t>PROUDLY PRESENTED TO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83424" y="1899118"/>
            <a:ext cx="5625611" cy="5205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89"/>
              </a:lnSpc>
            </a:pPr>
            <a:r>
              <a:rPr lang="en-US" sz="5979" b="1" spc="-155">
                <a:solidFill>
                  <a:srgbClr val="073A61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CERTIFICATE</a:t>
            </a:r>
          </a:p>
          <a:p>
            <a:pPr algn="l">
              <a:lnSpc>
                <a:spcPts val="2986"/>
              </a:lnSpc>
            </a:pPr>
            <a:endParaRPr lang="en-US" sz="5979" b="1" spc="-155">
              <a:solidFill>
                <a:srgbClr val="073A61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59043" y="5232937"/>
            <a:ext cx="5822375" cy="990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59"/>
              </a:lnSpc>
            </a:pPr>
            <a:r>
              <a:rPr lang="en-US" sz="1256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 Hours Completed</a:t>
            </a:r>
          </a:p>
          <a:p>
            <a:pPr algn="l">
              <a:lnSpc>
                <a:spcPts val="1759"/>
              </a:lnSpc>
            </a:pPr>
            <a:endParaRPr lang="en-US" sz="1256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algn="l">
              <a:lnSpc>
                <a:spcPts val="1414"/>
              </a:lnSpc>
            </a:pPr>
            <a: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Topics Covered: Insurance Landscape, Macro, Real Estate Debt v. Equity, </a:t>
            </a:r>
            <a:b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</a:br>
            <a: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Asset Based Finance: </a:t>
            </a:r>
            <a:r>
              <a:rPr lang="en-US" sz="1047" b="1" i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Unpacking the Structure</a:t>
            </a:r>
            <a: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,  Best Ideas, Private Equity &amp; Illiquid Budget,</a:t>
            </a:r>
          </a:p>
          <a:p>
            <a:pPr algn="l">
              <a:lnSpc>
                <a:spcPts val="1414"/>
              </a:lnSpc>
            </a:pPr>
            <a: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Private Credit</a:t>
            </a:r>
            <a:r>
              <a:rPr lang="en-US" sz="1047" b="1" i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: Beyond Middle Market Lending</a:t>
            </a:r>
            <a:r>
              <a:rPr lang="en-US" sz="1047" b="1" dirty="0">
                <a:solidFill>
                  <a:srgbClr val="FFFFFF"/>
                </a:solidFill>
                <a:latin typeface="Open Sans Medium"/>
                <a:ea typeface="Open Sans Medium"/>
                <a:cs typeface="Open Sans Medium"/>
                <a:sym typeface="Open Sans Medium"/>
              </a:rPr>
              <a:t>, CIO Discussion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623416" y="6610203"/>
            <a:ext cx="1700555" cy="232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26"/>
              </a:lnSpc>
            </a:pPr>
            <a:r>
              <a:rPr lang="en-US" sz="1316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Date of Completion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623416" y="6874291"/>
            <a:ext cx="1126588" cy="168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48"/>
              </a:lnSpc>
            </a:pPr>
            <a:r>
              <a:rPr lang="en-US" sz="1034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July 16 - 17,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Open Sans Bold</vt:lpstr>
      <vt:lpstr>Open Sans Medium</vt:lpstr>
      <vt:lpstr>Flatlion</vt:lpstr>
      <vt:lpstr>Arial</vt:lpstr>
      <vt:lpstr>Open Sans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Template</dc:title>
  <cp:lastModifiedBy>Jackie Day</cp:lastModifiedBy>
  <cp:revision>3</cp:revision>
  <dcterms:created xsi:type="dcterms:W3CDTF">2006-08-16T00:00:00Z</dcterms:created>
  <dcterms:modified xsi:type="dcterms:W3CDTF">2025-06-26T18:13:22Z</dcterms:modified>
  <dc:identifier>DAGrLwshV1c</dc:identifier>
</cp:coreProperties>
</file>